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f023685a4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f023685a4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bf023685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bf023685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f023685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f023685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f023685a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f023685a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f023685a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f023685a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f023685a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f023685a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f023685a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f023685a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f023685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f023685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f023685a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f023685a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.png"/><Relationship Id="rId7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31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Relationship Id="rId7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-41875"/>
            <a:ext cx="6436200" cy="196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980">
                <a:solidFill>
                  <a:srgbClr val="9900FF"/>
                </a:solidFill>
              </a:rPr>
              <a:t>UPBC CHATBOT: </a:t>
            </a:r>
            <a:endParaRPr sz="398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980">
                <a:solidFill>
                  <a:srgbClr val="9900FF"/>
                </a:solidFill>
              </a:rPr>
              <a:t>Technical</a:t>
            </a:r>
            <a:r>
              <a:rPr lang="es-419" sz="3980">
                <a:solidFill>
                  <a:srgbClr val="9900FF"/>
                </a:solidFill>
              </a:rPr>
              <a:t> Data Engine</a:t>
            </a:r>
            <a:endParaRPr sz="3980">
              <a:solidFill>
                <a:srgbClr val="9900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104600"/>
            <a:ext cx="6263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High-Performance RAG &amp; Architecture &amp; Data Structure Optimization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77400" y="2913100"/>
            <a:ext cx="6378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Core Stack: Gemini Flash, ChromaDB, LangChain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Scope: Institutional Data Navigation Regulatory Retrieval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Type: </a:t>
            </a:r>
            <a:r>
              <a:rPr lang="es-419" sz="1800">
                <a:solidFill>
                  <a:schemeClr val="dk2"/>
                </a:solidFill>
              </a:rPr>
              <a:t>Hybrid</a:t>
            </a:r>
            <a:r>
              <a:rPr lang="es-419" sz="1800">
                <a:solidFill>
                  <a:schemeClr val="dk2"/>
                </a:solidFill>
              </a:rPr>
              <a:t> System Vector Space Engineering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Team: 6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Elia Ivette Cota Rivera, Jesús Guillermo Arroyo Navarro, María Ysabel Márquez Montenegro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900" y="407075"/>
            <a:ext cx="2431600" cy="434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>
            <a:off x="377400" y="2897200"/>
            <a:ext cx="6197400" cy="15900"/>
          </a:xfrm>
          <a:prstGeom prst="straightConnector1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373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ROADMAP &amp; TECHNICAL DISCUSSION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52393" y="2513725"/>
            <a:ext cx="7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075" y="715675"/>
            <a:ext cx="3951625" cy="38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475" y="770750"/>
            <a:ext cx="3085000" cy="33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4075" y="1803975"/>
            <a:ext cx="5810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67550" y="2865700"/>
            <a:ext cx="62865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7550" y="3898850"/>
            <a:ext cx="65722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6185175" y="1511925"/>
            <a:ext cx="2262300" cy="3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Scaling</a:t>
            </a:r>
            <a:r>
              <a:rPr lang="es-419" sz="1600">
                <a:solidFill>
                  <a:schemeClr val="dk2"/>
                </a:solidFill>
              </a:rPr>
              <a:t> vector storage for 1000 + documents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Handling ambiguous user queries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2"/>
                </a:solidFill>
              </a:rPr>
              <a:t>Strategies for PDF table extraction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Problem definition: The Linear Search Trap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999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The bottleneck: Unstructured data</a:t>
            </a:r>
            <a:endParaRPr/>
          </a:p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871700" y="1152475"/>
            <a:ext cx="39999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The goal: Structure vectors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00" y="1588645"/>
            <a:ext cx="3329150" cy="26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4419300"/>
            <a:ext cx="39999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/>
              <a:t>Standard LLMs guess context. </a:t>
            </a:r>
            <a:endParaRPr sz="14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/>
              <a:t>Hig </a:t>
            </a:r>
            <a:r>
              <a:rPr lang="es-419" sz="1450"/>
              <a:t>computational</a:t>
            </a:r>
            <a:r>
              <a:rPr lang="es-419" sz="1450"/>
              <a:t> cost at scale</a:t>
            </a:r>
            <a:endParaRPr sz="145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800" y="1588676"/>
            <a:ext cx="4077025" cy="27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4534800" y="4419300"/>
            <a:ext cx="3999900" cy="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/>
              <a:t>Sub-second context retrieval</a:t>
            </a:r>
            <a:endParaRPr sz="145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450"/>
              <a:t>Hierarchical</a:t>
            </a:r>
            <a:r>
              <a:rPr lang="es-419" sz="1450"/>
              <a:t>, high-dimensional indexing</a:t>
            </a:r>
            <a:endParaRPr sz="14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16175" y="6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Solution Architecture: Hybrid Retrieval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893050" y="3349038"/>
            <a:ext cx="3247500" cy="12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Objective</a:t>
            </a:r>
            <a:r>
              <a:rPr lang="es-419"/>
              <a:t>: Test efficiency of 0(log n) search patterns in technical domain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400" y="2571750"/>
            <a:ext cx="4398601" cy="25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50" y="586075"/>
            <a:ext cx="7247576" cy="225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73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System architecture &amp; data flow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75" y="638600"/>
            <a:ext cx="8481426" cy="33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596" y="4344325"/>
            <a:ext cx="3599950" cy="6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573" y="4344325"/>
            <a:ext cx="3641226" cy="6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2100"/>
            <a:ext cx="4945850" cy="42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800" y="762875"/>
            <a:ext cx="2606174" cy="2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6800" y="2952199"/>
            <a:ext cx="2271496" cy="200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366750" y="19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System capability demo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73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Performance &amp; Metrics &amp; Validation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0323" y="666075"/>
            <a:ext cx="2102427" cy="16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053" y="572700"/>
            <a:ext cx="2277740" cy="17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52393" y="2513725"/>
            <a:ext cx="7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000" y="572690"/>
            <a:ext cx="2238450" cy="190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5600" y="2361325"/>
            <a:ext cx="7208950" cy="26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73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ENGINEERING WINS: WHAT WORKED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52393" y="2513725"/>
            <a:ext cx="7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550" y="848550"/>
            <a:ext cx="1719125" cy="14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550" y="848550"/>
            <a:ext cx="1437675" cy="14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9850" y="848550"/>
            <a:ext cx="1640075" cy="15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7550" y="897238"/>
            <a:ext cx="1640075" cy="14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7180450" y="2603200"/>
            <a:ext cx="19110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HALLUCINATIONS CONTROL: VECTOR DISTANCE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FILTERING LOGIC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s-419" sz="1100">
                <a:solidFill>
                  <a:schemeClr val="dk2"/>
                </a:solidFill>
              </a:rPr>
              <a:t>Calculate Cosine similarity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s-419" sz="1100">
                <a:solidFill>
                  <a:schemeClr val="dk2"/>
                </a:solidFill>
              </a:rPr>
              <a:t>If distance &gt; Threshold, reject query</a:t>
            </a:r>
            <a:endParaRPr sz="1100">
              <a:solidFill>
                <a:schemeClr val="dk2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AutoNum type="arabicPeriod"/>
            </a:pPr>
            <a:r>
              <a:rPr lang="es-419" sz="1100">
                <a:solidFill>
                  <a:schemeClr val="dk2"/>
                </a:solidFill>
              </a:rPr>
              <a:t>Result: System refuses to answer off-topic </a:t>
            </a:r>
            <a:r>
              <a:rPr lang="es-419" sz="1100">
                <a:solidFill>
                  <a:schemeClr val="dk2"/>
                </a:solidFill>
              </a:rPr>
              <a:t>prompts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443400" y="2562075"/>
            <a:ext cx="19110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SOURCE ATTRIBUTION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The HTML badge system for page-specific citations worked flawlessly.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It builds immediate user trust by allowing verification of AI’s answers against the official PDF.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16" name="Google Shape;116;p19"/>
          <p:cNvSpPr txBox="1"/>
          <p:nvPr/>
        </p:nvSpPr>
        <p:spPr>
          <a:xfrm>
            <a:off x="2700550" y="2603200"/>
            <a:ext cx="19110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HYBRID RETRIEVAL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Balanced </a:t>
            </a:r>
            <a:r>
              <a:rPr lang="es-419" sz="1100">
                <a:solidFill>
                  <a:schemeClr val="dk2"/>
                </a:solidFill>
              </a:rPr>
              <a:t>specific</a:t>
            </a:r>
            <a:r>
              <a:rPr lang="es-419" sz="1100">
                <a:solidFill>
                  <a:schemeClr val="dk2"/>
                </a:solidFill>
              </a:rPr>
              <a:t> document search with general chat capabilities. The system can recite a rule verbatim OR synthesize a summary depending on the user’s need.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4940500" y="2659450"/>
            <a:ext cx="1911000" cy="23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PERFORMANCE </a:t>
            </a:r>
            <a:r>
              <a:rPr lang="es-419" sz="1200">
                <a:solidFill>
                  <a:schemeClr val="dk2"/>
                </a:solidFill>
              </a:rPr>
              <a:t>OPTIMIZATION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Caching vector store connections significantly reduced latency. The “real-time” is essential for student engagement.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73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Challenges &amp; technical solution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52393" y="2513725"/>
            <a:ext cx="7" cy="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496525" y="4302000"/>
            <a:ext cx="80808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Transparency note: The 25% failure rate primarily </a:t>
            </a:r>
            <a:r>
              <a:rPr lang="es-419" sz="1200">
                <a:solidFill>
                  <a:schemeClr val="dk2"/>
                </a:solidFill>
              </a:rPr>
              <a:t>occurs</a:t>
            </a:r>
            <a:r>
              <a:rPr lang="es-419" sz="1200">
                <a:solidFill>
                  <a:schemeClr val="dk2"/>
                </a:solidFill>
              </a:rPr>
              <a:t> with very short or </a:t>
            </a:r>
            <a:r>
              <a:rPr lang="es-419" sz="1200">
                <a:solidFill>
                  <a:schemeClr val="dk2"/>
                </a:solidFill>
              </a:rPr>
              <a:t>ambitious</a:t>
            </a:r>
            <a:r>
              <a:rPr lang="es-419" sz="1200">
                <a:solidFill>
                  <a:schemeClr val="dk2"/>
                </a:solidFill>
              </a:rPr>
              <a:t> queries lacking </a:t>
            </a:r>
            <a:r>
              <a:rPr lang="es-419" sz="1200">
                <a:solidFill>
                  <a:schemeClr val="dk2"/>
                </a:solidFill>
              </a:rPr>
              <a:t>sufficient</a:t>
            </a:r>
            <a:r>
              <a:rPr lang="es-419" sz="1200">
                <a:solidFill>
                  <a:schemeClr val="dk2"/>
                </a:solidFill>
              </a:rPr>
              <a:t> keywords for vector retrieval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00" y="880050"/>
            <a:ext cx="2555592" cy="1360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701" y="882142"/>
            <a:ext cx="2555600" cy="141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523" y="2422250"/>
            <a:ext cx="2449364" cy="14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7950" y="2390225"/>
            <a:ext cx="2449350" cy="14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20338" y="1148512"/>
            <a:ext cx="2380025" cy="8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1975" y="2688625"/>
            <a:ext cx="2380025" cy="8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733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STRATEGIC INSIGHTS &amp; KEY LEARNING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52393" y="2513725"/>
            <a:ext cx="7" cy="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984150" y="3229300"/>
            <a:ext cx="20280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PROMPTS ARE CODE: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Defining a clear persona (The expert tutor) is as critical as the Python backend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116" y="572700"/>
            <a:ext cx="6029622" cy="20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697" y="3268625"/>
            <a:ext cx="344853" cy="3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9600" y="3229300"/>
            <a:ext cx="367029" cy="3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97551" y="3272375"/>
            <a:ext cx="344850" cy="3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/>
        </p:nvSpPr>
        <p:spPr>
          <a:xfrm>
            <a:off x="3786400" y="3229300"/>
            <a:ext cx="20280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STRUCTURE &gt; SIZE</a:t>
            </a:r>
            <a:r>
              <a:rPr lang="es-419" sz="1200">
                <a:solidFill>
                  <a:schemeClr val="dk2"/>
                </a:solidFill>
              </a:rPr>
              <a:t>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A well-chunked dataset yields better results than a generic “smart” LLM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6588650" y="3268625"/>
            <a:ext cx="20280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EFFICIENCY: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2"/>
                </a:solidFill>
              </a:rPr>
              <a:t>The small “all-MiniLM-L6-v2” model handled </a:t>
            </a:r>
            <a:r>
              <a:rPr lang="es-419" sz="1200">
                <a:solidFill>
                  <a:schemeClr val="dk2"/>
                </a:solidFill>
              </a:rPr>
              <a:t>technical</a:t>
            </a:r>
            <a:r>
              <a:rPr lang="es-419" sz="1200">
                <a:solidFill>
                  <a:schemeClr val="dk2"/>
                </a:solidFill>
              </a:rPr>
              <a:t> </a:t>
            </a:r>
            <a:r>
              <a:rPr lang="es-419" sz="1200">
                <a:solidFill>
                  <a:schemeClr val="dk2"/>
                </a:solidFill>
              </a:rPr>
              <a:t>Spanish</a:t>
            </a:r>
            <a:r>
              <a:rPr lang="es-419" sz="1200">
                <a:solidFill>
                  <a:schemeClr val="dk2"/>
                </a:solidFill>
              </a:rPr>
              <a:t> terminology surprisingly well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